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handoutMasterIdLst>
    <p:handoutMasterId r:id="rId27"/>
  </p:handoutMasterIdLst>
  <p:sldIdLst>
    <p:sldId id="320" r:id="rId5"/>
    <p:sldId id="321" r:id="rId6"/>
    <p:sldId id="256" r:id="rId7"/>
    <p:sldId id="260" r:id="rId8"/>
    <p:sldId id="263" r:id="rId9"/>
    <p:sldId id="305" r:id="rId10"/>
    <p:sldId id="275" r:id="rId11"/>
    <p:sldId id="302" r:id="rId12"/>
    <p:sldId id="306" r:id="rId13"/>
    <p:sldId id="307" r:id="rId14"/>
    <p:sldId id="308" r:id="rId15"/>
    <p:sldId id="309" r:id="rId16"/>
    <p:sldId id="310" r:id="rId17"/>
    <p:sldId id="313" r:id="rId18"/>
    <p:sldId id="312" r:id="rId19"/>
    <p:sldId id="311" r:id="rId20"/>
    <p:sldId id="314" r:id="rId21"/>
    <p:sldId id="315" r:id="rId22"/>
    <p:sldId id="316" r:id="rId23"/>
    <p:sldId id="318" r:id="rId24"/>
    <p:sldId id="319" r:id="rId25"/>
    <p:sldId id="317" r:id="rId2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CA4D2C-583C-4134-B731-6AF639E16FF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E375369-65CE-47D8-9F22-54B7EC3D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04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1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9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B87F4-90AB-4B99-B859-FB3F12FECA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34D2B-779D-45A6-805C-4F7C8095F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CFD0-5462-4D00-8637-17F37D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71876-8828-49F5-9189-1ACA788D2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57B60-F798-4F09-B16E-A4F435A068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2FEA-4059-46C4-9409-C1A3588EC3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244A-584F-43C2-A068-BFAA22B0B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C75D-49BB-406E-A51B-E9482A956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D9456-3DA6-4C14-AD1F-86EF72757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A85C-20D7-4A24-B1E1-025E61653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5C28-A229-4C04-83AD-F3C6B4EF5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29254F-F113-45D7-91C4-31674179E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8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brainpop.com/socialstudies/usgovernmentandlaw/presidentialelection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nteroncongress.org/one-vote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Wednesday, January 19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686800" cy="48006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Pick up “Specialization, Trade and Advantage” Activity from my desk at the front of the room.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You will need something to write with for today’s activity.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Please get out your 17.1 Activity – we are going to grade this!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Absent yesterday?  See Mrs. Powell to schedule your make-up test and check the Tuesday folder for your missed assignment.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Current Events</a:t>
            </a:r>
          </a:p>
          <a:p>
            <a:r>
              <a:rPr lang="en-US" sz="2400" i="1" dirty="0" smtClean="0">
                <a:latin typeface="Palatino Linotype" panose="02040502050505030304" pitchFamily="18" charset="0"/>
              </a:rPr>
              <a:t>Comparative Advantage/Circular Flow Quiz is next Tuesday…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Primary Elections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0292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Primary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elections occur first and help narrow the field of candidates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for each Political Party.</a:t>
            </a:r>
          </a:p>
          <a:p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Open Primary 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– an election in which voters need not declare their party preference</a:t>
            </a:r>
          </a:p>
          <a:p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Closed Primary 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– only declared members of a party are allowed to vote for that party</a:t>
            </a:r>
            <a:r>
              <a:rPr lang="en-US" alt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’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s nominees. We have this in Florida!!!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22532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t="-22093" b="-22093"/>
          <a:stretch>
            <a:fillRect/>
          </a:stretch>
        </p:blipFill>
        <p:spPr>
          <a:xfrm>
            <a:off x="5181600" y="16764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41901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595"/>
            <a:ext cx="7772400" cy="1524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General Elections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498353" cy="571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General Election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– voters choose leaders for various offices such as president (kind of….), Congress members, and state and local positions.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General elections always take place on the first Tuesday after the first Monday in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November.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Presidential elections occur every</a:t>
            </a: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four</a:t>
            </a: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years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in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even numbered years.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(The next presidential election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will be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in 2016.)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In all races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except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the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Presidential</a:t>
            </a:r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race, the candidate who wins the majority of the popular vote is elected into the office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  <a:endParaRPr lang="en-US" sz="2400" dirty="0">
              <a:latin typeface="Palatino Linotype" panose="02040502050505030304" pitchFamily="18" charset="0"/>
              <a:ea typeface="ＭＳ Ｐゴシック" pitchFamily="34" charset="-128"/>
            </a:endParaRPr>
          </a:p>
        </p:txBody>
      </p:sp>
      <p:pic>
        <p:nvPicPr>
          <p:cNvPr id="5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522514" y="3683154"/>
            <a:ext cx="3288889" cy="2463492"/>
          </a:xfrm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8354" y="1600200"/>
            <a:ext cx="32548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8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95" y="18316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Elections 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0" y="1371600"/>
            <a:ext cx="77724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Elections are held at three levels: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federal, state and local. 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** States oversee their own elections!</a:t>
            </a:r>
            <a:endParaRPr lang="en-US" sz="2800" b="1" i="1" u="sng" dirty="0" smtClean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Documents and Settings\Vince\My Documents\My Pictures\gop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52400"/>
            <a:ext cx="17875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ince\My Documents\My Pictures\dem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70" y="1694179"/>
            <a:ext cx="1031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SA_map_showing_Florida_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0" y="2514600"/>
            <a:ext cx="4724400" cy="30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Presidential Election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1752600" y="1676400"/>
            <a:ext cx="5803900" cy="3216275"/>
            <a:chOff x="0" y="0"/>
            <a:chExt cx="3656" cy="2026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379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580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Campaign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02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Campaign – the process in which candidates are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competing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for public office using media, debates, and speeches.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Candidates travel to different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states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to give speeches, meet with state and local leaders and face their opponents in debates.</a:t>
            </a:r>
          </a:p>
        </p:txBody>
      </p:sp>
      <p:pic>
        <p:nvPicPr>
          <p:cNvPr id="35844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3999" b="-3999"/>
          <a:stretch>
            <a:fillRect/>
          </a:stretch>
        </p:blipFill>
        <p:spPr>
          <a:xfrm>
            <a:off x="5064512" y="16764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28741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199"/>
            <a:ext cx="7772400" cy="1164324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Nomination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257800" cy="5486400"/>
          </a:xfrm>
        </p:spPr>
        <p:txBody>
          <a:bodyPr/>
          <a:lstStyle/>
          <a:p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Nomination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- the process in which political parties select and offer candidates for public office</a:t>
            </a:r>
          </a:p>
          <a:p>
            <a:pPr lvl="1"/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Presidential hopefuls start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campaigning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a year or more before the election.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So much campaigning goes on during the primary elections that the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conventions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 are now used to </a:t>
            </a:r>
            <a:r>
              <a:rPr lang="ja-JP" alt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latin typeface="Palatino Linotype" panose="02040502050505030304" pitchFamily="18" charset="0"/>
                <a:ea typeface="ＭＳ Ｐゴシック" pitchFamily="34" charset="-128"/>
              </a:rPr>
              <a:t>kick off</a:t>
            </a:r>
            <a:r>
              <a:rPr lang="ja-JP" alt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latin typeface="Palatino Linotype" panose="02040502050505030304" pitchFamily="18" charset="0"/>
                <a:ea typeface="ＭＳ Ｐゴシック" pitchFamily="34" charset="-128"/>
              </a:rPr>
              <a:t> the campaign and rally </a:t>
            </a:r>
            <a:r>
              <a:rPr lang="en-US" altLang="ja-JP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party members.</a:t>
            </a:r>
            <a:endParaRPr lang="en-US" sz="24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34821" name="ClipArt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22093" b="-22093"/>
          <a:stretch>
            <a:fillRect/>
          </a:stretch>
        </p:blipFill>
        <p:spPr>
          <a:xfrm>
            <a:off x="5257800" y="1748904"/>
            <a:ext cx="3810000" cy="4114800"/>
          </a:xfrm>
        </p:spPr>
      </p:pic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 dirty="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5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-317500" y="1295400"/>
            <a:ext cx="9461500" cy="48006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</a:pPr>
            <a:r>
              <a:rPr lang="en-US" sz="3200" dirty="0" smtClean="0">
                <a:latin typeface="Palatino Linotype" panose="02040502050505030304" pitchFamily="18" charset="0"/>
                <a:ea typeface="ＭＳ Ｐゴシック" pitchFamily="34" charset="-128"/>
              </a:rPr>
              <a:t>There was much debate over who should select the President when the Constitution was being written ---- The compromise was to have the Legislatures in each state choose a slate of Presidential Electors who would then pick the president.</a:t>
            </a:r>
            <a:endParaRPr lang="en-US" sz="32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Palatino Linotype" panose="02040502050505030304" pitchFamily="18" charset="0"/>
                <a:ea typeface="ＭＳ Ｐゴシック" pitchFamily="34" charset="-128"/>
              </a:rPr>
              <a:t>Today, voters have a bigger say than we did in the beginning.  We vote on election day and our vote tells the electors “how we want them to vote”… </a:t>
            </a:r>
            <a:endParaRPr lang="en-US" sz="32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32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Palatino Linotype" panose="02040502050505030304" pitchFamily="18" charset="0"/>
                <a:ea typeface="ＭＳ Ｐゴシック" pitchFamily="34" charset="-128"/>
              </a:rPr>
              <a:t>The Electoral College is a “Winner Take All” System</a:t>
            </a:r>
            <a:r>
              <a:rPr lang="en-US" sz="3200" dirty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  <a:endParaRPr lang="en-US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7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4478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5052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The Electoral College - the process by which a </a:t>
            </a:r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residential</a:t>
            </a:r>
            <a:r>
              <a:rPr lang="en-US" sz="2800" i="1" u="sng" dirty="0" smtClean="0"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candidate is elected to office.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Presidents are not chosen by direct</a:t>
            </a:r>
            <a:r>
              <a:rPr lang="en-US" altLang="ja-JP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popular </a:t>
            </a:r>
            <a:r>
              <a:rPr lang="en-US" altLang="ja-JP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vote, but by the Electoral College.</a:t>
            </a:r>
          </a:p>
          <a:p>
            <a:pPr>
              <a:lnSpc>
                <a:spcPct val="90000"/>
              </a:lnSpc>
            </a:pPr>
            <a:endParaRPr lang="en-US" sz="2800" b="1" i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36868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t="-22371" b="-22371"/>
          <a:stretch>
            <a:fillRect/>
          </a:stretch>
        </p:blipFill>
        <p:spPr>
          <a:xfrm>
            <a:off x="3733800" y="1011936"/>
            <a:ext cx="5181600" cy="5596128"/>
          </a:xfrm>
        </p:spPr>
      </p:pic>
    </p:spTree>
    <p:extLst>
      <p:ext uri="{BB962C8B-B14F-4D97-AF65-F5344CB8AC3E}">
        <p14:creationId xmlns:p14="http://schemas.microsoft.com/office/powerpoint/2010/main" val="27756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00200"/>
            <a:ext cx="8686800" cy="441960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The people vote for the candidate that they would like to see win the Presidency.  But the President is not chosen directly by the people… </a:t>
            </a:r>
          </a:p>
          <a:p>
            <a:pPr lvl="1"/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The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President is actually chosen by the number of electoral votes he/she earns.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Every state has one elector per U.S. Senator and Representative in that state.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PLUS Washington, D.C. gets three electoral votes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There is a total of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538 Electoral Votes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in the US (435 + 100 + 3 DC = 538)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5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86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The number of electors per state = the number of Senators + the number of Representatives for that state.  (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Florida currently has </a:t>
            </a:r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29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 electors - 27 House Members + 2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Senators)</a:t>
            </a:r>
          </a:p>
          <a:p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The fewest number of Electors a State can have is 3 – Why???</a:t>
            </a:r>
          </a:p>
          <a:p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The candidate who receives the </a:t>
            </a:r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majority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 of the electoral votes wins the election (270 or more of the 538 electoral votes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). 435 House Members + 100 Senators + DC = 538</a:t>
            </a:r>
            <a:endParaRPr lang="en-US" sz="28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518160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Wednesday, January 19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686800" cy="48006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Pick up a “Political Spectrum Survey” from my desk at the front of the room.</a:t>
            </a:r>
          </a:p>
          <a:p>
            <a:r>
              <a:rPr lang="en-US" sz="2400" i="1" dirty="0" smtClean="0">
                <a:latin typeface="Palatino Linotype" panose="02040502050505030304" pitchFamily="18" charset="0"/>
              </a:rPr>
              <a:t>ON YOUR OWN PAPER – answer the questions to the best of your ability!  This is designed to help you sort out your thoughts on politics and the role government.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Current Events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Get out your notes!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HW:  Print the Part II Guided Reading – due on Friday!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Winner Take All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8049690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The Candidate who wins the most “popular votes” in a state most often wins ALL of the Electoral Votes for that state. (all states except for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Nebraska</a:t>
            </a:r>
            <a:r>
              <a:rPr lang="en-US" sz="2800" dirty="0" smtClean="0">
                <a:latin typeface="Palatino Linotype" panose="02040502050505030304" pitchFamily="18" charset="0"/>
              </a:rPr>
              <a:t> and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Maine</a:t>
            </a:r>
            <a:r>
              <a:rPr lang="en-US" sz="2800" dirty="0" smtClean="0">
                <a:latin typeface="Palatino Linotype" panose="02040502050505030304" pitchFamily="18" charset="0"/>
              </a:rPr>
              <a:t>)…..This is what allows a candidate to lose the Popular Vote yet still win the Presidency. This is rare, but has happened. 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15240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The Electoral College Map Today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://www.electoral-vote.com/evp2012/Pres/Pngs/Nov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23895" cy="527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1756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Bush v. Gore - 2000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1756"/>
            <a:ext cx="5257800" cy="55990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Your </a:t>
            </a:r>
            <a:r>
              <a:rPr lang="en-US" sz="26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vote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does count! But it doesn’t always mean the “people decide”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In the 2000 election Al Gore had </a:t>
            </a:r>
            <a:r>
              <a:rPr lang="en-US" sz="26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500,000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 more votes than George Bush but still lost.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George Bush had more </a:t>
            </a:r>
            <a:r>
              <a:rPr lang="en-US" sz="26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Electoral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Votes - </a:t>
            </a:r>
            <a:r>
              <a:rPr lang="en-US" sz="2600" u="sng" dirty="0" smtClean="0">
                <a:latin typeface="Palatino Linotype" panose="02040502050505030304" pitchFamily="18" charset="0"/>
                <a:ea typeface="ＭＳ Ｐゴシック" pitchFamily="34" charset="-128"/>
              </a:rPr>
              <a:t>271-266.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 George Bush won and became the 43</a:t>
            </a:r>
            <a:r>
              <a:rPr lang="en-US" sz="2600" baseline="30000" dirty="0" smtClean="0">
                <a:latin typeface="Palatino Linotype" panose="02040502050505030304" pitchFamily="18" charset="0"/>
                <a:ea typeface="ＭＳ Ｐゴシック" pitchFamily="34" charset="-128"/>
              </a:rPr>
              <a:t>rd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 President.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Al Gore wanted to do a hand recount, but the Courts ruled that using different standards for counting votes in different counties </a:t>
            </a:r>
            <a:r>
              <a:rPr lang="en-US" sz="26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violated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the Constitution. </a:t>
            </a:r>
          </a:p>
          <a:p>
            <a:pPr>
              <a:lnSpc>
                <a:spcPct val="90000"/>
              </a:lnSpc>
            </a:pPr>
            <a:endParaRPr lang="en-US" sz="2600" u="sng" dirty="0" smtClean="0">
              <a:ea typeface="ＭＳ Ｐゴシック" pitchFamily="34" charset="-128"/>
            </a:endParaRPr>
          </a:p>
        </p:txBody>
      </p:sp>
      <p:pic>
        <p:nvPicPr>
          <p:cNvPr id="13316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22620" r="22620"/>
          <a:stretch>
            <a:fillRect/>
          </a:stretch>
        </p:blipFill>
        <p:spPr>
          <a:xfrm>
            <a:off x="5288844" y="1752600"/>
            <a:ext cx="3702756" cy="4346713"/>
          </a:xfrm>
        </p:spPr>
      </p:pic>
    </p:spTree>
    <p:extLst>
      <p:ext uri="{BB962C8B-B14F-4D97-AF65-F5344CB8AC3E}">
        <p14:creationId xmlns:p14="http://schemas.microsoft.com/office/powerpoint/2010/main" val="10536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Who Can Vote?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Importance of Voting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0789" y="1760621"/>
            <a:ext cx="4267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Voting is a major civic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responsibility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</a:p>
          <a:p>
            <a:pPr>
              <a:buFont typeface="Wingdings" charset="0"/>
              <a:buChar char="l"/>
              <a:defRPr/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charset="0"/>
              </a:rPr>
              <a:t>Voting allows citizens to :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charset="0"/>
              </a:rPr>
              <a:t>To be a part of the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charset="0"/>
              </a:rPr>
              <a:t>electorate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charset="0"/>
              </a:rPr>
              <a:t>Choose their government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charset="0"/>
              </a:rPr>
              <a:t>leaders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latin typeface="Palatino Linotype" panose="02040502050505030304" pitchFamily="18" charset="0"/>
                <a:ea typeface="ＭＳ Ｐゴシック" charset="0"/>
              </a:rPr>
              <a:t>Voice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charset="0"/>
              </a:rPr>
              <a:t>their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charset="0"/>
              </a:rPr>
              <a:t>opinions</a:t>
            </a:r>
            <a:r>
              <a:rPr lang="en-US" sz="2400" dirty="0">
                <a:latin typeface="Palatino Linotype" panose="02040502050505030304" pitchFamily="18" charset="0"/>
                <a:ea typeface="ＭＳ Ｐゴシック" charset="0"/>
              </a:rPr>
              <a:t> on past performances of public officials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latin typeface="Palatino Linotype" panose="02040502050505030304" pitchFamily="18" charset="0"/>
                <a:ea typeface="ＭＳ Ｐゴシック" charset="0"/>
              </a:rPr>
              <a:t>Express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charset="0"/>
              </a:rPr>
              <a:t>their </a:t>
            </a:r>
            <a:r>
              <a:rPr lang="en-US" sz="2400" dirty="0">
                <a:latin typeface="Palatino Linotype" panose="02040502050505030304" pitchFamily="18" charset="0"/>
                <a:ea typeface="ＭＳ Ｐゴシック" charset="0"/>
              </a:rPr>
              <a:t>opinion on public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charset="0"/>
              </a:rPr>
              <a:t>issues</a:t>
            </a:r>
          </a:p>
          <a:p>
            <a:pPr lvl="1">
              <a:buFont typeface="Wingdings" charset="0"/>
              <a:buChar char="l"/>
              <a:defRPr/>
            </a:pPr>
            <a:endParaRPr lang="en-US" sz="2400" b="1" i="1" u="sng" dirty="0">
              <a:solidFill>
                <a:srgbClr val="FFFF00"/>
              </a:solidFill>
              <a:latin typeface="Palatino Linotype" panose="02040502050505030304" pitchFamily="18" charset="0"/>
              <a:ea typeface="ＭＳ Ｐゴシック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5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916" y="1752600"/>
            <a:ext cx="3910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38800" y="4876800"/>
            <a:ext cx="457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picture for clip!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6019800" cy="6096000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The power to set voting qualifications is </a:t>
            </a:r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reserved for the States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. There are limitations to those powers:</a:t>
            </a:r>
          </a:p>
          <a:p>
            <a:pPr marL="933456" lvl="1" indent="-533400"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Can’t be denied the right to vote in national elections</a:t>
            </a:r>
          </a:p>
          <a:p>
            <a:pPr marL="933456" lvl="1" indent="-533400"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Can’t be denied on “account of race, religion, color or previous condition servitude” (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15</a:t>
            </a:r>
            <a:r>
              <a:rPr lang="en-US" sz="2600" baseline="300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th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Amendment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)</a:t>
            </a:r>
          </a:p>
          <a:p>
            <a:pPr marL="933456" lvl="1" indent="-533400"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Can’t be denied on account of sex (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19</a:t>
            </a:r>
            <a:r>
              <a:rPr lang="en-US" sz="2600" baseline="300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th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Amendment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)</a:t>
            </a:r>
          </a:p>
          <a:p>
            <a:pPr marL="933456" lvl="1" indent="-533400"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No payment for the right to cast your vote (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24</a:t>
            </a:r>
            <a:r>
              <a:rPr lang="en-US" sz="2600" baseline="300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th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Amendment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)</a:t>
            </a:r>
          </a:p>
          <a:p>
            <a:pPr marL="933456" lvl="1" indent="-533400">
              <a:lnSpc>
                <a:spcPct val="90000"/>
              </a:lnSpc>
            </a:pP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Can’t be denied if you’re over 18 (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26</a:t>
            </a:r>
            <a:r>
              <a:rPr lang="en-US" sz="2600" baseline="300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th</a:t>
            </a:r>
            <a:r>
              <a:rPr lang="en-US" sz="26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Amendment</a:t>
            </a:r>
            <a:r>
              <a:rPr lang="en-US" sz="2600" dirty="0" smtClean="0">
                <a:latin typeface="Palatino Linotype" panose="02040502050505030304" pitchFamily="18" charset="0"/>
                <a:ea typeface="ＭＳ Ｐゴシック" pitchFamily="34" charset="-128"/>
              </a:rPr>
              <a:t>)</a:t>
            </a:r>
          </a:p>
          <a:p>
            <a:pPr marL="933456" lvl="1" indent="-533400">
              <a:lnSpc>
                <a:spcPct val="90000"/>
              </a:lnSpc>
            </a:pPr>
            <a:endParaRPr lang="en-US" sz="26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You must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register</a:t>
            </a:r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to vote before you can take part in an election in most states.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b="1" i="1" dirty="0" smtClean="0">
                <a:latin typeface="Palatino Linotype" panose="02040502050505030304" pitchFamily="18" charset="0"/>
                <a:ea typeface="ＭＳ Ｐゴシック" pitchFamily="34" charset="-128"/>
              </a:rPr>
              <a:t>Exception: 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North Dakota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Registration applications may vary from state to state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5927"/>
            <a:ext cx="6144126" cy="48006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In order to register in the state of Florida you must: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Be a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citizen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of the United States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Be a legal resident of both the state of Florida and </a:t>
            </a:r>
            <a:r>
              <a:rPr lang="en-US" sz="2400" b="1" dirty="0" smtClean="0">
                <a:latin typeface="Palatino Linotype" panose="02040502050505030304" pitchFamily="18" charset="0"/>
                <a:ea typeface="ＭＳ Ｐゴシック" pitchFamily="34" charset="-128"/>
              </a:rPr>
              <a:t>of the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county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in which you are registering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Be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18</a:t>
            </a:r>
            <a:r>
              <a:rPr lang="en-US" sz="2400" b="1" i="1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years old (you may pre-register if you are 17)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Be mentally capable of making decisions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u="sng" dirty="0" smtClean="0">
                <a:latin typeface="Palatino Linotype" panose="02040502050505030304" pitchFamily="18" charset="0"/>
                <a:ea typeface="ＭＳ Ｐゴシック" pitchFamily="34" charset="-128"/>
              </a:rPr>
              <a:t>Not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have been convicted of a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felony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(unless the governor has restored your rights)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Register at least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29</a:t>
            </a:r>
            <a:r>
              <a:rPr lang="en-US" sz="2400" b="1" i="1" dirty="0" smtClean="0"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days before the election takes place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432" y="1491916"/>
            <a:ext cx="21616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772400" cy="3352800"/>
          </a:xfrm>
        </p:spPr>
        <p:txBody>
          <a:bodyPr/>
          <a:lstStyle/>
          <a:p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On Election Day, voters go to the polling place in their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precinct,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or voting district.</a:t>
            </a:r>
          </a:p>
          <a:p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When you arrive you will go through a series of checks to confirm your</a:t>
            </a:r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identity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, and confirm you are registered to vote.</a:t>
            </a:r>
          </a:p>
          <a:p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Next you will receive a </a:t>
            </a:r>
            <a:r>
              <a:rPr lang="en-US" sz="28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ballot</a:t>
            </a:r>
            <a:r>
              <a:rPr lang="en-US" sz="2800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, </a:t>
            </a:r>
            <a:r>
              <a:rPr lang="en-US" sz="2800" dirty="0">
                <a:latin typeface="Palatino Linotype" panose="02040502050505030304" pitchFamily="18" charset="0"/>
                <a:ea typeface="ＭＳ Ｐゴシック" pitchFamily="34" charset="-128"/>
              </a:rPr>
              <a:t>or list candidates on which you cast your vote.</a:t>
            </a:r>
          </a:p>
          <a:p>
            <a:pPr marL="0" indent="0">
              <a:buNone/>
            </a:pPr>
            <a:endParaRPr lang="en-US" sz="28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00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473497"/>
            <a:ext cx="1490485" cy="221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5344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>
                <a:latin typeface="Palatino Linotype" panose="02040502050505030304" pitchFamily="18" charset="0"/>
                <a:ea typeface="ＭＳ Ｐゴシック" pitchFamily="34" charset="-128"/>
              </a:rPr>
              <a:t>You will then go to the voting booth to cast your vote.</a:t>
            </a:r>
          </a:p>
          <a:p>
            <a:pPr marL="514350" indent="-514350"/>
            <a:r>
              <a:rPr lang="en-US" sz="3700" dirty="0">
                <a:latin typeface="Palatino Linotype" panose="02040502050505030304" pitchFamily="18" charset="0"/>
                <a:ea typeface="ＭＳ Ｐゴシック" pitchFamily="34" charset="-128"/>
              </a:rPr>
              <a:t>After the polls are closed, elections workers send the ballots and the results – called</a:t>
            </a:r>
            <a:r>
              <a:rPr lang="en-US" sz="3700" u="sng" dirty="0"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37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returns</a:t>
            </a:r>
            <a:r>
              <a:rPr lang="en-US" sz="3700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3700" dirty="0">
                <a:latin typeface="Palatino Linotype" panose="02040502050505030304" pitchFamily="18" charset="0"/>
                <a:ea typeface="ＭＳ Ｐゴシック" pitchFamily="34" charset="-128"/>
              </a:rPr>
              <a:t>– to the election board.</a:t>
            </a:r>
          </a:p>
          <a:p>
            <a:pPr marL="514350" indent="-514350"/>
            <a:r>
              <a:rPr lang="en-US" sz="3700" dirty="0">
                <a:latin typeface="Palatino Linotype" panose="02040502050505030304" pitchFamily="18" charset="0"/>
                <a:ea typeface="ＭＳ Ｐゴシック" pitchFamily="34" charset="-128"/>
              </a:rPr>
              <a:t>The board then sends the returns to the state canvassing authority who then certifies the election of the winner.</a:t>
            </a:r>
          </a:p>
          <a:p>
            <a:pPr marL="0" indent="0">
              <a:buNone/>
            </a:pPr>
            <a:endParaRPr lang="en-US" sz="28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19600"/>
            <a:ext cx="1768412" cy="21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Elections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1507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6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F7D0841-5C20-4257-9E4A-BCCB8AE13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3611B-505C-4030-A8BF-D68F24F0F58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3323</TotalTime>
  <Words>1248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Palatino Linotype</vt:lpstr>
      <vt:lpstr>Times New Roman</vt:lpstr>
      <vt:lpstr>Wingdings</vt:lpstr>
      <vt:lpstr>Wingdings 3</vt:lpstr>
      <vt:lpstr>Ion</vt:lpstr>
      <vt:lpstr>Wednesday, January 19</vt:lpstr>
      <vt:lpstr>Wednesday, January 19</vt:lpstr>
      <vt:lpstr> “Who Can Vote?”</vt:lpstr>
      <vt:lpstr>The Importance of Voting </vt:lpstr>
      <vt:lpstr>Voter Registration</vt:lpstr>
      <vt:lpstr>Voter Registration</vt:lpstr>
      <vt:lpstr>Steps in Voting</vt:lpstr>
      <vt:lpstr>Steps in Voting</vt:lpstr>
      <vt:lpstr> “Elections”</vt:lpstr>
      <vt:lpstr>Primary Elections</vt:lpstr>
      <vt:lpstr>General Elections</vt:lpstr>
      <vt:lpstr>Elections </vt:lpstr>
      <vt:lpstr>Presidential Election</vt:lpstr>
      <vt:lpstr>Campaign</vt:lpstr>
      <vt:lpstr>Nomination</vt:lpstr>
      <vt:lpstr>The Electoral College</vt:lpstr>
      <vt:lpstr>The Electoral College</vt:lpstr>
      <vt:lpstr>The Vote and Electoral College</vt:lpstr>
      <vt:lpstr>The Vote and Electoral College</vt:lpstr>
      <vt:lpstr>Winner Take All System</vt:lpstr>
      <vt:lpstr>The Electoral College Map Today</vt:lpstr>
      <vt:lpstr>Bush v. Gore - 2000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Powell, Jennifer</cp:lastModifiedBy>
  <cp:revision>148</cp:revision>
  <cp:lastPrinted>2014-09-09T15:06:01Z</cp:lastPrinted>
  <dcterms:created xsi:type="dcterms:W3CDTF">2009-01-06T02:16:17Z</dcterms:created>
  <dcterms:modified xsi:type="dcterms:W3CDTF">2017-01-18T19:06:31Z</dcterms:modified>
</cp:coreProperties>
</file>